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68" r:id="rId3"/>
    <p:sldId id="264" r:id="rId4"/>
    <p:sldId id="269" r:id="rId5"/>
    <p:sldId id="267" r:id="rId6"/>
    <p:sldId id="266" r:id="rId7"/>
    <p:sldId id="271" r:id="rId8"/>
    <p:sldId id="270" r:id="rId9"/>
    <p:sldId id="257" r:id="rId10"/>
    <p:sldId id="263" r:id="rId11"/>
    <p:sldId id="259" r:id="rId1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lipe Augusto" initials="FA" lastIdx="3" clrIdx="0">
    <p:extLst>
      <p:ext uri="{19B8F6BF-5375-455C-9EA6-DF929625EA0E}">
        <p15:presenceInfo xmlns:p15="http://schemas.microsoft.com/office/powerpoint/2012/main" userId="e7c99346f67807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22" autoAdjust="0"/>
  </p:normalViewPr>
  <p:slideViewPr>
    <p:cSldViewPr snapToGrid="0">
      <p:cViewPr>
        <p:scale>
          <a:sx n="50" d="100"/>
          <a:sy n="50" d="100"/>
        </p:scale>
        <p:origin x="1638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7T13:35:31.725" idx="1">
    <p:pos x="10" y="10"/>
    <p:text>Include immunohistochemistry in the spleens, if I have saved them</p:text>
    <p:extLst>
      <p:ext uri="{C676402C-5697-4E1C-873F-D02D1690AC5C}">
        <p15:threadingInfo xmlns:p15="http://schemas.microsoft.com/office/powerpoint/2012/main" timeZoneBias="-120"/>
      </p:ext>
    </p:extLst>
  </p:cm>
  <p:cm authorId="1" dt="2020-05-28T22:46:33.761" idx="2">
    <p:pos x="146" y="146"/>
    <p:text>Put heatmap dividided by cell origin</p:text>
    <p:extLst>
      <p:ext uri="{C676402C-5697-4E1C-873F-D02D1690AC5C}">
        <p15:threadingInfo xmlns:p15="http://schemas.microsoft.com/office/powerpoint/2012/main" timeZoneBias="-120"/>
      </p:ext>
    </p:extLst>
  </p:cm>
  <p:cm authorId="1" dt="2020-05-28T22:46:55.014" idx="3">
    <p:pos x="282" y="282"/>
    <p:text>add tsne by tissue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9A04A-060D-4A7A-BC9C-5DD2D403009E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A8E4A-ABD2-4D13-99A0-C76A555CD3C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064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 1. Describe model: human immune cells genome wide comparison side by side human blood. (cd45+ human cells) NSG background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spleen HIS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tumor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free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immune cells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heatmap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analysis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D: human PBMC (available dataset) and spleen HIS mice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E: blood human vs spleen HIS mice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monocyte from blood human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F: red is down, blue is enriched. Monocytes in human blood. Spleen enriched B cells (functional and non functional B cells)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G: per tissue dividing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A8E4A-ABD2-4D13-99A0-C76A555CD3C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533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HIS02.03.all.immune_no_WT</a:t>
            </a:r>
          </a:p>
          <a:p>
            <a:endParaRPr lang="en-GB" dirty="0" smtClean="0"/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 2.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Describtion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tumor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3-4 mice per group (4 groups)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 IHC of the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tumors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number of immune cells is really small.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CONC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tumors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CD3, CD4, CD8, CD45, CD68, CC19?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D: flow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cytomet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is available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E: labelled per tissue: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myeoloid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 cells, T cells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F: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tumor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specific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myeoloid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development. When infiltrating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tumors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myeoloid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cells 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A8E4A-ABD2-4D13-99A0-C76A555CD3C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564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Include all </a:t>
            </a:r>
            <a:r>
              <a:rPr lang="en-GB" dirty="0" err="1"/>
              <a:t>tumor</a:t>
            </a:r>
            <a:r>
              <a:rPr lang="en-GB" dirty="0"/>
              <a:t> cells from HIS1, HIS2 and </a:t>
            </a:r>
            <a:r>
              <a:rPr lang="en-GB" dirty="0" smtClean="0"/>
              <a:t>HIS3</a:t>
            </a:r>
          </a:p>
          <a:p>
            <a:endParaRPr lang="en-GB" dirty="0" smtClean="0"/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 3. HIS mice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tumors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resemble human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tumors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A: Overlap three patients and his mice? VENI Felipe. HIS mice CMS classification (CMS classification @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Kristiaan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checks)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A8E4A-ABD2-4D13-99A0-C76A555CD3C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01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 4. Non human immune cells. Stromal cells,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tumor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cells (human)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NOT INCLUDE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tumor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cells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A: UMAP on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tumor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cells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A8E4A-ABD2-4D13-99A0-C76A555CD3C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248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5 T cell population (HIS mice) mimics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tumor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patient molecular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featrures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A: UMAP T cells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tumors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(no spleen)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B: classical T cells/B cell markers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exchaustion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markers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tumor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HIS mice)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Job: PD-1 high on CD4 (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)!! IHC!! (see paper Sofia tertiary lymphoid structures)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D: T cell pop on CMS1 vs CMS4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E: CMS1 more NK cells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G: CMS1 CMS4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genetics paper T cells… same analysis???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A8E4A-ABD2-4D13-99A0-C76A555CD3C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148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6.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myeoloid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cell pop (HIS mice)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A: UMAP. Spp1 macrophages (CMS1 marker???)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B: (non) canonical markers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 top DEG’s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inflammatrooy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macrophages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D: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CMS1 feature … spp1+ macrophages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E: same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F: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G: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A8E4A-ABD2-4D13-99A0-C76A555CD3C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483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 7.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Interactome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CMS1 vs CMS4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 are done by Felipe. 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A8E4A-ABD2-4D13-99A0-C76A555CD3C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37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01643-FB52-4208-BD18-100A807104FA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56A9-E93B-4806-821A-5EC1AF6D6D3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940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01643-FB52-4208-BD18-100A807104FA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56A9-E93B-4806-821A-5EC1AF6D6D3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14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01643-FB52-4208-BD18-100A807104FA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56A9-E93B-4806-821A-5EC1AF6D6D3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686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01643-FB52-4208-BD18-100A807104FA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56A9-E93B-4806-821A-5EC1AF6D6D3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80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01643-FB52-4208-BD18-100A807104FA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56A9-E93B-4806-821A-5EC1AF6D6D3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862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01643-FB52-4208-BD18-100A807104FA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56A9-E93B-4806-821A-5EC1AF6D6D3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17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01643-FB52-4208-BD18-100A807104FA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56A9-E93B-4806-821A-5EC1AF6D6D3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177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01643-FB52-4208-BD18-100A807104FA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56A9-E93B-4806-821A-5EC1AF6D6D3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942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01643-FB52-4208-BD18-100A807104FA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56A9-E93B-4806-821A-5EC1AF6D6D3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819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01643-FB52-4208-BD18-100A807104FA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56A9-E93B-4806-821A-5EC1AF6D6D3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928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01643-FB52-4208-BD18-100A807104FA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56A9-E93B-4806-821A-5EC1AF6D6D3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2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01643-FB52-4208-BD18-100A807104FA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956A9-E93B-4806-821A-5EC1AF6D6D3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915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jpe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61DD-791C-44C4-A50F-A53767C3D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0" y="28286"/>
            <a:ext cx="1191126" cy="369333"/>
          </a:xfrm>
        </p:spPr>
        <p:txBody>
          <a:bodyPr>
            <a:noAutofit/>
          </a:bodyPr>
          <a:lstStyle/>
          <a:p>
            <a:pPr algn="l"/>
            <a:r>
              <a:rPr lang="en-GB" sz="2400" dirty="0"/>
              <a:t>Figure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75ECB-7559-4CAE-874F-7FC64DCF5DB5}"/>
              </a:ext>
            </a:extLst>
          </p:cNvPr>
          <p:cNvSpPr txBox="1"/>
          <p:nvPr/>
        </p:nvSpPr>
        <p:spPr>
          <a:xfrm>
            <a:off x="6350" y="705871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9B24C-5A8C-49B5-9D9D-D5F80C60E408}"/>
              </a:ext>
            </a:extLst>
          </p:cNvPr>
          <p:cNvSpPr txBox="1"/>
          <p:nvPr/>
        </p:nvSpPr>
        <p:spPr>
          <a:xfrm>
            <a:off x="18716" y="318239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8C93C2-8DB9-4F49-B981-CE8ADC0A3278}"/>
              </a:ext>
            </a:extLst>
          </p:cNvPr>
          <p:cNvSpPr txBox="1"/>
          <p:nvPr/>
        </p:nvSpPr>
        <p:spPr>
          <a:xfrm>
            <a:off x="3370093" y="3212545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286432-892B-4873-9854-178173893E5E}"/>
              </a:ext>
            </a:extLst>
          </p:cNvPr>
          <p:cNvSpPr txBox="1"/>
          <p:nvPr/>
        </p:nvSpPr>
        <p:spPr>
          <a:xfrm>
            <a:off x="1063709" y="12489"/>
            <a:ext cx="510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Immune cell atlas of Human Immune System mice.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A10283-6AA9-45AD-9738-5ED6795A5F14}"/>
              </a:ext>
            </a:extLst>
          </p:cNvPr>
          <p:cNvSpPr txBox="1"/>
          <p:nvPr/>
        </p:nvSpPr>
        <p:spPr>
          <a:xfrm>
            <a:off x="251493" y="705871"/>
            <a:ext cx="239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Experimental model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819DA3-780C-4047-B04F-C54B73A78D72}"/>
              </a:ext>
            </a:extLst>
          </p:cNvPr>
          <p:cNvSpPr txBox="1"/>
          <p:nvPr/>
        </p:nvSpPr>
        <p:spPr>
          <a:xfrm>
            <a:off x="74068" y="5759480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5D87AA-A631-40BB-88A1-B0C46F16D0A2}"/>
              </a:ext>
            </a:extLst>
          </p:cNvPr>
          <p:cNvSpPr txBox="1"/>
          <p:nvPr/>
        </p:nvSpPr>
        <p:spPr>
          <a:xfrm>
            <a:off x="3204912" y="705871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83894-66FF-41C1-B97D-37E076551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812" y="890537"/>
            <a:ext cx="2754773" cy="23966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1C2636-A44A-4EC9-9685-077D384B64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5" r="30175"/>
          <a:stretch/>
        </p:blipFill>
        <p:spPr>
          <a:xfrm>
            <a:off x="2996085" y="6223301"/>
            <a:ext cx="1398967" cy="33777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C760F92-AEC7-48F3-A43A-71E3365065B1}"/>
              </a:ext>
            </a:extLst>
          </p:cNvPr>
          <p:cNvSpPr txBox="1"/>
          <p:nvPr/>
        </p:nvSpPr>
        <p:spPr>
          <a:xfrm>
            <a:off x="2862012" y="5741213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DEDD2E-678D-45C3-8F20-81FE3E6C3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5971260"/>
            <a:ext cx="1772208" cy="35444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810C8D-210F-4201-ACAB-2081DC81264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357"/>
          <a:stretch/>
        </p:blipFill>
        <p:spPr>
          <a:xfrm>
            <a:off x="177800" y="3490567"/>
            <a:ext cx="3027112" cy="196074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BBE936F-FF05-4143-9DE6-A671CDF8C757}"/>
              </a:ext>
            </a:extLst>
          </p:cNvPr>
          <p:cNvSpPr txBox="1"/>
          <p:nvPr/>
        </p:nvSpPr>
        <p:spPr>
          <a:xfrm>
            <a:off x="4395052" y="5786594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F1EB68A-60FF-4BA5-88C7-C5577FDA26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978" y="5971260"/>
            <a:ext cx="1905437" cy="3810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F43D1D-76AC-4E8D-A3F5-0953495F34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706" y="3467117"/>
            <a:ext cx="2220545" cy="225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84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61DD-791C-44C4-A50F-A53767C3D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086"/>
            <a:ext cx="1873250" cy="487009"/>
          </a:xfrm>
        </p:spPr>
        <p:txBody>
          <a:bodyPr>
            <a:noAutofit/>
          </a:bodyPr>
          <a:lstStyle/>
          <a:p>
            <a:r>
              <a:rPr lang="en-GB" sz="2800" dirty="0"/>
              <a:t>Figure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75ECB-7559-4CAE-874F-7FC64DCF5DB5}"/>
              </a:ext>
            </a:extLst>
          </p:cNvPr>
          <p:cNvSpPr txBox="1"/>
          <p:nvPr/>
        </p:nvSpPr>
        <p:spPr>
          <a:xfrm>
            <a:off x="6350" y="498495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9B24C-5A8C-49B5-9D9D-D5F80C60E408}"/>
              </a:ext>
            </a:extLst>
          </p:cNvPr>
          <p:cNvSpPr txBox="1"/>
          <p:nvPr/>
        </p:nvSpPr>
        <p:spPr>
          <a:xfrm>
            <a:off x="6350" y="2453344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C7E3C-2109-4C61-B525-0A2074DBD08C}"/>
              </a:ext>
            </a:extLst>
          </p:cNvPr>
          <p:cNvSpPr txBox="1"/>
          <p:nvPr/>
        </p:nvSpPr>
        <p:spPr>
          <a:xfrm>
            <a:off x="5470525" y="521205"/>
            <a:ext cx="83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KM12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8C93C2-8DB9-4F49-B981-CE8ADC0A3278}"/>
              </a:ext>
            </a:extLst>
          </p:cNvPr>
          <p:cNvSpPr txBox="1"/>
          <p:nvPr/>
        </p:nvSpPr>
        <p:spPr>
          <a:xfrm>
            <a:off x="92075" y="5633934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7B3FC7-CA5E-48C7-B915-46EC9A72FC06}"/>
              </a:ext>
            </a:extLst>
          </p:cNvPr>
          <p:cNvSpPr txBox="1"/>
          <p:nvPr/>
        </p:nvSpPr>
        <p:spPr>
          <a:xfrm>
            <a:off x="111125" y="7372063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286432-892B-4873-9854-178173893E5E}"/>
              </a:ext>
            </a:extLst>
          </p:cNvPr>
          <p:cNvSpPr txBox="1"/>
          <p:nvPr/>
        </p:nvSpPr>
        <p:spPr>
          <a:xfrm>
            <a:off x="1577975" y="52938"/>
            <a:ext cx="5102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Tumor</a:t>
            </a:r>
            <a:r>
              <a:rPr lang="en-GB" dirty="0"/>
              <a:t> cell signatures in HIS mice recapitulates human </a:t>
            </a:r>
            <a:r>
              <a:rPr lang="en-GB" dirty="0" err="1"/>
              <a:t>tumor</a:t>
            </a:r>
            <a:r>
              <a:rPr lang="en-GB" dirty="0"/>
              <a:t> features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D2C3E7-93EB-44B3-95F6-17A422F13995}"/>
              </a:ext>
            </a:extLst>
          </p:cNvPr>
          <p:cNvSpPr txBox="1"/>
          <p:nvPr/>
        </p:nvSpPr>
        <p:spPr>
          <a:xfrm>
            <a:off x="551610" y="540335"/>
            <a:ext cx="83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CO123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CC17B-46E3-46E4-918E-C3A151FB54F7}"/>
              </a:ext>
            </a:extLst>
          </p:cNvPr>
          <p:cNvSpPr txBox="1"/>
          <p:nvPr/>
        </p:nvSpPr>
        <p:spPr>
          <a:xfrm>
            <a:off x="2291510" y="540335"/>
            <a:ext cx="83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A10283-6AA9-45AD-9738-5ED6795A5F14}"/>
              </a:ext>
            </a:extLst>
          </p:cNvPr>
          <p:cNvSpPr txBox="1"/>
          <p:nvPr/>
        </p:nvSpPr>
        <p:spPr>
          <a:xfrm>
            <a:off x="3850691" y="498495"/>
            <a:ext cx="98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HUTU80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4DB1686-F831-455E-A13F-0F2DAA913A0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285" y="890537"/>
            <a:ext cx="1583915" cy="15839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2AE2829-CCC0-4578-AF78-777CE76C3E4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0" y="890537"/>
            <a:ext cx="1513059" cy="151305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6C51397-AB7C-4C94-99DA-96891E7B7E3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941448"/>
            <a:ext cx="1400175" cy="140017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DE1B94F-16CC-4502-BDA7-01B46EB278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16"/>
          <a:stretch/>
        </p:blipFill>
        <p:spPr>
          <a:xfrm>
            <a:off x="177800" y="2604962"/>
            <a:ext cx="1521533" cy="306650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E3BDAB1-F27A-4AE6-AF05-32EDD41057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68"/>
          <a:stretch/>
        </p:blipFill>
        <p:spPr>
          <a:xfrm>
            <a:off x="3187910" y="2709276"/>
            <a:ext cx="1908375" cy="286926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F19DA0-7D18-4B4B-BE9F-4D1E91407CC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7" r="31746" b="24290"/>
          <a:stretch/>
        </p:blipFill>
        <p:spPr>
          <a:xfrm>
            <a:off x="5284842" y="5633933"/>
            <a:ext cx="1111250" cy="159665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140C574-2C07-4A84-B122-A9901241A6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3" r="24286" b="24562"/>
          <a:stretch/>
        </p:blipFill>
        <p:spPr>
          <a:xfrm>
            <a:off x="461908" y="5639682"/>
            <a:ext cx="1430610" cy="159090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650AF85-F637-4A71-9558-B16382698C8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6" r="23976" b="24290"/>
          <a:stretch/>
        </p:blipFill>
        <p:spPr>
          <a:xfrm>
            <a:off x="3806825" y="5633933"/>
            <a:ext cx="1430610" cy="15966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212C77F-2D7D-4C6D-BDBE-DA016F9250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286" y="2709276"/>
            <a:ext cx="1583914" cy="285104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C2E745F-62F7-49BE-8325-CA201DB6851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89" y="890537"/>
            <a:ext cx="1728611" cy="146932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480AE28-8021-421C-8ABC-84F7CFC22F9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00"/>
          <a:stretch/>
        </p:blipFill>
        <p:spPr>
          <a:xfrm>
            <a:off x="1693761" y="2483267"/>
            <a:ext cx="1587091" cy="316363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2C0B881-3B91-4091-B9CD-A4411BBC2F5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1" r="15062" b="9478"/>
          <a:stretch/>
        </p:blipFill>
        <p:spPr>
          <a:xfrm>
            <a:off x="1870783" y="5696870"/>
            <a:ext cx="1845785" cy="1554154"/>
          </a:xfrm>
          <a:prstGeom prst="rect">
            <a:avLst/>
          </a:prstGeom>
        </p:spPr>
      </p:pic>
      <p:graphicFrame>
        <p:nvGraphicFramePr>
          <p:cNvPr id="29" name="Table 11">
            <a:extLst>
              <a:ext uri="{FF2B5EF4-FFF2-40B4-BE49-F238E27FC236}">
                <a16:creationId xmlns:a16="http://schemas.microsoft.com/office/drawing/2014/main" id="{CA00D43B-BED1-4EA4-A949-5753E9A2CBC0}"/>
              </a:ext>
            </a:extLst>
          </p:cNvPr>
          <p:cNvGraphicFramePr>
            <a:graphicFrameLocks noGrp="1"/>
          </p:cNvGraphicFramePr>
          <p:nvPr/>
        </p:nvGraphicFramePr>
        <p:xfrm>
          <a:off x="551610" y="7577162"/>
          <a:ext cx="3410452" cy="1771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10">
                  <a:extLst>
                    <a:ext uri="{9D8B030D-6E8A-4147-A177-3AD203B41FA5}">
                      <a16:colId xmlns:a16="http://schemas.microsoft.com/office/drawing/2014/main" val="497915476"/>
                    </a:ext>
                  </a:extLst>
                </a:gridCol>
                <a:gridCol w="543687">
                  <a:extLst>
                    <a:ext uri="{9D8B030D-6E8A-4147-A177-3AD203B41FA5}">
                      <a16:colId xmlns:a16="http://schemas.microsoft.com/office/drawing/2014/main" val="75400882"/>
                    </a:ext>
                  </a:extLst>
                </a:gridCol>
                <a:gridCol w="517798">
                  <a:extLst>
                    <a:ext uri="{9D8B030D-6E8A-4147-A177-3AD203B41FA5}">
                      <a16:colId xmlns:a16="http://schemas.microsoft.com/office/drawing/2014/main" val="1731207114"/>
                    </a:ext>
                  </a:extLst>
                </a:gridCol>
                <a:gridCol w="582522">
                  <a:extLst>
                    <a:ext uri="{9D8B030D-6E8A-4147-A177-3AD203B41FA5}">
                      <a16:colId xmlns:a16="http://schemas.microsoft.com/office/drawing/2014/main" val="3329745850"/>
                    </a:ext>
                  </a:extLst>
                </a:gridCol>
                <a:gridCol w="485435">
                  <a:extLst>
                    <a:ext uri="{9D8B030D-6E8A-4147-A177-3AD203B41FA5}">
                      <a16:colId xmlns:a16="http://schemas.microsoft.com/office/drawing/2014/main" val="252569282"/>
                    </a:ext>
                  </a:extLst>
                </a:gridCol>
              </a:tblGrid>
              <a:tr h="207530">
                <a:tc>
                  <a:txBody>
                    <a:bodyPr/>
                    <a:lstStyle/>
                    <a:p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670" marR="77670" marT="38835" marB="38835"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CO123</a:t>
                      </a:r>
                    </a:p>
                  </a:txBody>
                  <a:tcPr marL="77670" marR="77670" marT="38835" marB="38835"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KM12</a:t>
                      </a:r>
                    </a:p>
                  </a:txBody>
                  <a:tcPr marL="77670" marR="77670" marT="38835" marB="38835"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Hutu80</a:t>
                      </a:r>
                    </a:p>
                  </a:txBody>
                  <a:tcPr marL="77670" marR="77670" marT="38835" marB="38835"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</a:t>
                      </a:r>
                    </a:p>
                  </a:txBody>
                  <a:tcPr marL="77670" marR="77670" marT="38835" marB="38835"/>
                </a:tc>
                <a:extLst>
                  <a:ext uri="{0D108BD9-81ED-4DB2-BD59-A6C34878D82A}">
                    <a16:rowId xmlns:a16="http://schemas.microsoft.com/office/drawing/2014/main" val="1402322114"/>
                  </a:ext>
                </a:extLst>
              </a:tr>
              <a:tr h="207119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Canonical</a:t>
                      </a:r>
                    </a:p>
                  </a:txBody>
                  <a:tcPr marL="77670" marR="77670" marT="38835" marB="38835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CMS3</a:t>
                      </a:r>
                    </a:p>
                  </a:txBody>
                  <a:tcPr marL="6472" marR="6472" marT="6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CMS2</a:t>
                      </a:r>
                    </a:p>
                  </a:txBody>
                  <a:tcPr marL="6472" marR="6472" marT="6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CMS4</a:t>
                      </a:r>
                    </a:p>
                  </a:txBody>
                  <a:tcPr marL="6472" marR="6472" marT="64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CMS2</a:t>
                      </a:r>
                    </a:p>
                  </a:txBody>
                  <a:tcPr marL="6472" marR="6472" marT="6472" marB="0" anchor="b"/>
                </a:tc>
                <a:extLst>
                  <a:ext uri="{0D108BD9-81ED-4DB2-BD59-A6C34878D82A}">
                    <a16:rowId xmlns:a16="http://schemas.microsoft.com/office/drawing/2014/main" val="1748309623"/>
                  </a:ext>
                </a:extLst>
              </a:tr>
              <a:tr h="213591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Mitochondrial</a:t>
                      </a:r>
                    </a:p>
                  </a:txBody>
                  <a:tcPr marL="77670" marR="77670" marT="38835" marB="38835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CMS2</a:t>
                      </a:r>
                    </a:p>
                  </a:txBody>
                  <a:tcPr marL="6472" marR="6472" marT="64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2" marR="6472" marT="64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2" marR="6472" marT="64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2" marR="6472" marT="6472" marB="0" anchor="b"/>
                </a:tc>
                <a:extLst>
                  <a:ext uri="{0D108BD9-81ED-4DB2-BD59-A6C34878D82A}">
                    <a16:rowId xmlns:a16="http://schemas.microsoft.com/office/drawing/2014/main" val="1110699875"/>
                  </a:ext>
                </a:extLst>
              </a:tr>
              <a:tr h="207119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Cycling</a:t>
                      </a:r>
                    </a:p>
                  </a:txBody>
                  <a:tcPr marL="77670" marR="77670" marT="38835" marB="38835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2" marR="6472" marT="6472" marB="0" anchor="b"/>
                </a:tc>
                <a:tc>
                  <a:txBody>
                    <a:bodyPr/>
                    <a:lstStyle/>
                    <a:p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670" marR="77670" marT="38835" marB="38835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CMS2</a:t>
                      </a:r>
                    </a:p>
                  </a:txBody>
                  <a:tcPr marL="6472" marR="6472" marT="64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2" marR="6472" marT="6472" marB="0" anchor="b"/>
                </a:tc>
                <a:extLst>
                  <a:ext uri="{0D108BD9-81ED-4DB2-BD59-A6C34878D82A}">
                    <a16:rowId xmlns:a16="http://schemas.microsoft.com/office/drawing/2014/main" val="1739084492"/>
                  </a:ext>
                </a:extLst>
              </a:tr>
              <a:tr h="207119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Mesenchymal</a:t>
                      </a:r>
                    </a:p>
                  </a:txBody>
                  <a:tcPr marL="77670" marR="77670" marT="38835" marB="38835"/>
                </a:tc>
                <a:tc>
                  <a:txBody>
                    <a:bodyPr/>
                    <a:lstStyle/>
                    <a:p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670" marR="77670" marT="38835" marB="38835"/>
                </a:tc>
                <a:tc>
                  <a:txBody>
                    <a:bodyPr/>
                    <a:lstStyle/>
                    <a:p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670" marR="77670" marT="38835" marB="38835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CMS4</a:t>
                      </a:r>
                    </a:p>
                  </a:txBody>
                  <a:tcPr marL="6472" marR="6472" marT="6472" marB="0" anchor="b"/>
                </a:tc>
                <a:tc>
                  <a:txBody>
                    <a:bodyPr/>
                    <a:lstStyle/>
                    <a:p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670" marR="77670" marT="38835" marB="38835"/>
                </a:tc>
                <a:extLst>
                  <a:ext uri="{0D108BD9-81ED-4DB2-BD59-A6C34878D82A}">
                    <a16:rowId xmlns:a16="http://schemas.microsoft.com/office/drawing/2014/main" val="3578073823"/>
                  </a:ext>
                </a:extLst>
              </a:tr>
              <a:tr h="207119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Ribosomal</a:t>
                      </a:r>
                    </a:p>
                  </a:txBody>
                  <a:tcPr marL="77670" marR="77670" marT="38835" marB="38835"/>
                </a:tc>
                <a:tc>
                  <a:txBody>
                    <a:bodyPr/>
                    <a:lstStyle/>
                    <a:p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670" marR="77670" marT="38835" marB="38835"/>
                </a:tc>
                <a:tc>
                  <a:txBody>
                    <a:bodyPr/>
                    <a:lstStyle/>
                    <a:p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670" marR="77670" marT="38835" marB="38835"/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2" marR="6472" marT="6472" marB="0" anchor="b"/>
                </a:tc>
                <a:tc>
                  <a:txBody>
                    <a:bodyPr/>
                    <a:lstStyle/>
                    <a:p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CMS4</a:t>
                      </a:r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670" marR="77670" marT="38835" marB="38835"/>
                </a:tc>
                <a:extLst>
                  <a:ext uri="{0D108BD9-81ED-4DB2-BD59-A6C34878D82A}">
                    <a16:rowId xmlns:a16="http://schemas.microsoft.com/office/drawing/2014/main" val="3652212912"/>
                  </a:ext>
                </a:extLst>
              </a:tr>
              <a:tr h="207119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Immune-mesenchymal</a:t>
                      </a:r>
                    </a:p>
                  </a:txBody>
                  <a:tcPr marL="77670" marR="77670" marT="38835" marB="38835"/>
                </a:tc>
                <a:tc>
                  <a:txBody>
                    <a:bodyPr/>
                    <a:lstStyle/>
                    <a:p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670" marR="77670" marT="38835" marB="38835"/>
                </a:tc>
                <a:tc>
                  <a:txBody>
                    <a:bodyPr/>
                    <a:lstStyle/>
                    <a:p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670" marR="77670" marT="38835" marB="38835"/>
                </a:tc>
                <a:tc>
                  <a:txBody>
                    <a:bodyPr/>
                    <a:lstStyle/>
                    <a:p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670" marR="77670" marT="38835" marB="38835"/>
                </a:tc>
                <a:tc>
                  <a:txBody>
                    <a:bodyPr/>
                    <a:lstStyle/>
                    <a:p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CMS1</a:t>
                      </a:r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670" marR="77670" marT="38835" marB="38835"/>
                </a:tc>
                <a:extLst>
                  <a:ext uri="{0D108BD9-81ED-4DB2-BD59-A6C34878D82A}">
                    <a16:rowId xmlns:a16="http://schemas.microsoft.com/office/drawing/2014/main" val="3356392258"/>
                  </a:ext>
                </a:extLst>
              </a:tr>
              <a:tr h="314994"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Glycolytic</a:t>
                      </a:r>
                    </a:p>
                  </a:txBody>
                  <a:tcPr marL="77670" marR="77670" marT="38835" marB="38835"/>
                </a:tc>
                <a:tc>
                  <a:txBody>
                    <a:bodyPr/>
                    <a:lstStyle/>
                    <a:p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CMS4</a:t>
                      </a:r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670" marR="77670" marT="38835" marB="38835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CMS4</a:t>
                      </a:r>
                    </a:p>
                  </a:txBody>
                  <a:tcPr marL="77670" marR="77670" marT="38835" marB="38835"/>
                </a:tc>
                <a:tc>
                  <a:txBody>
                    <a:bodyPr/>
                    <a:lstStyle/>
                    <a:p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CMS4</a:t>
                      </a:r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7670" marR="77670" marT="38835" marB="38835"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CMS3</a:t>
                      </a:r>
                    </a:p>
                  </a:txBody>
                  <a:tcPr marL="77670" marR="77670" marT="38835" marB="38835"/>
                </a:tc>
                <a:extLst>
                  <a:ext uri="{0D108BD9-81ED-4DB2-BD59-A6C34878D82A}">
                    <a16:rowId xmlns:a16="http://schemas.microsoft.com/office/drawing/2014/main" val="1544325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363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61DD-791C-44C4-A50F-A53767C3D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086"/>
            <a:ext cx="1356360" cy="487009"/>
          </a:xfrm>
        </p:spPr>
        <p:txBody>
          <a:bodyPr>
            <a:noAutofit/>
          </a:bodyPr>
          <a:lstStyle/>
          <a:p>
            <a:r>
              <a:rPr lang="en-GB" sz="2800" dirty="0"/>
              <a:t>Figure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75ECB-7559-4CAE-874F-7FC64DCF5DB5}"/>
              </a:ext>
            </a:extLst>
          </p:cNvPr>
          <p:cNvSpPr txBox="1"/>
          <p:nvPr/>
        </p:nvSpPr>
        <p:spPr>
          <a:xfrm>
            <a:off x="266700" y="622300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9B24C-5A8C-49B5-9D9D-D5F80C60E408}"/>
              </a:ext>
            </a:extLst>
          </p:cNvPr>
          <p:cNvSpPr txBox="1"/>
          <p:nvPr/>
        </p:nvSpPr>
        <p:spPr>
          <a:xfrm>
            <a:off x="2714698" y="667001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81F51-B727-405E-8F9C-3195794DEFF6}"/>
              </a:ext>
            </a:extLst>
          </p:cNvPr>
          <p:cNvSpPr txBox="1"/>
          <p:nvPr/>
        </p:nvSpPr>
        <p:spPr>
          <a:xfrm>
            <a:off x="3375745" y="2460646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8C93C2-8DB9-4F49-B981-CE8ADC0A3278}"/>
              </a:ext>
            </a:extLst>
          </p:cNvPr>
          <p:cNvSpPr txBox="1"/>
          <p:nvPr/>
        </p:nvSpPr>
        <p:spPr>
          <a:xfrm>
            <a:off x="178060" y="2493539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32DF69-E7BD-4D81-B8B2-5DE3B53ECC1D}"/>
              </a:ext>
            </a:extLst>
          </p:cNvPr>
          <p:cNvSpPr txBox="1"/>
          <p:nvPr/>
        </p:nvSpPr>
        <p:spPr>
          <a:xfrm>
            <a:off x="455506" y="4196235"/>
            <a:ext cx="2738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Confocal imaging of Adrenomedullin and VEGFA? Or in figure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7B3FC7-CA5E-48C7-B915-46EC9A72FC06}"/>
              </a:ext>
            </a:extLst>
          </p:cNvPr>
          <p:cNvSpPr txBox="1"/>
          <p:nvPr/>
        </p:nvSpPr>
        <p:spPr>
          <a:xfrm>
            <a:off x="95250" y="4300061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286432-892B-4873-9854-178173893E5E}"/>
              </a:ext>
            </a:extLst>
          </p:cNvPr>
          <p:cNvSpPr txBox="1"/>
          <p:nvPr/>
        </p:nvSpPr>
        <p:spPr>
          <a:xfrm>
            <a:off x="1275340" y="59998"/>
            <a:ext cx="544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CRC </a:t>
            </a:r>
            <a:r>
              <a:rPr lang="en-GB" dirty="0" err="1"/>
              <a:t>tumor</a:t>
            </a:r>
            <a:r>
              <a:rPr lang="en-GB" dirty="0"/>
              <a:t> cells adopt a core glycolytic signature that regulates endothelial cell function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A75ECB-3219-46C8-B880-310FCB184552}"/>
              </a:ext>
            </a:extLst>
          </p:cNvPr>
          <p:cNvSpPr txBox="1"/>
          <p:nvPr/>
        </p:nvSpPr>
        <p:spPr>
          <a:xfrm>
            <a:off x="3193790" y="698850"/>
            <a:ext cx="3397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Small </a:t>
            </a:r>
            <a:r>
              <a:rPr lang="en-GB" dirty="0" err="1"/>
              <a:t>tSNE</a:t>
            </a:r>
            <a:r>
              <a:rPr lang="en-GB" dirty="0"/>
              <a:t> of all markers in one line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D70AB4-4B2A-4A22-A65A-53954C54BCD7}"/>
              </a:ext>
            </a:extLst>
          </p:cNvPr>
          <p:cNvSpPr txBox="1"/>
          <p:nvPr/>
        </p:nvSpPr>
        <p:spPr>
          <a:xfrm>
            <a:off x="520960" y="2430380"/>
            <a:ext cx="323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Confocal imaging of glycolytic cluster in mouse (Maybe “canonical as well”?)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538674-5A38-4808-9711-67F5AB09E1C1}"/>
              </a:ext>
            </a:extLst>
          </p:cNvPr>
          <p:cNvSpPr txBox="1"/>
          <p:nvPr/>
        </p:nvSpPr>
        <p:spPr>
          <a:xfrm>
            <a:off x="3347170" y="417590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F8E97A-92F3-44BB-A971-7EC99C7DB26B}"/>
              </a:ext>
            </a:extLst>
          </p:cNvPr>
          <p:cNvSpPr txBox="1"/>
          <p:nvPr/>
        </p:nvSpPr>
        <p:spPr>
          <a:xfrm>
            <a:off x="3613870" y="4164079"/>
            <a:ext cx="3105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Options:</a:t>
            </a:r>
          </a:p>
          <a:p>
            <a:r>
              <a:rPr lang="en-GB" dirty="0">
                <a:solidFill>
                  <a:srgbClr val="FF0000"/>
                </a:solidFill>
              </a:rPr>
              <a:t>1)ADM and VEGFA in cell culture medium?</a:t>
            </a:r>
          </a:p>
          <a:p>
            <a:r>
              <a:rPr lang="en-GB" dirty="0">
                <a:solidFill>
                  <a:srgbClr val="FF0000"/>
                </a:solidFill>
              </a:rPr>
              <a:t>2)Purified ADM and VEGFA in endothelial cells, fibroblasts and immune cells?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6B453C-9AAC-4BFF-8D6F-7DDC5F7619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24272"/>
            <a:ext cx="1762198" cy="15319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1590CF-F838-41D7-9CCC-8BC8C62BD663}"/>
              </a:ext>
            </a:extLst>
          </p:cNvPr>
          <p:cNvSpPr txBox="1"/>
          <p:nvPr/>
        </p:nvSpPr>
        <p:spPr>
          <a:xfrm>
            <a:off x="3661071" y="2440028"/>
            <a:ext cx="323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Confocal imaging of glycolytic cluster in humans (Maybe “canonical as well”?)</a:t>
            </a:r>
          </a:p>
        </p:txBody>
      </p:sp>
    </p:spTree>
    <p:extLst>
      <p:ext uri="{BB962C8B-B14F-4D97-AF65-F5344CB8AC3E}">
        <p14:creationId xmlns:p14="http://schemas.microsoft.com/office/powerpoint/2010/main" val="3636543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61DD-791C-44C4-A50F-A53767C3D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0" y="28286"/>
            <a:ext cx="1191126" cy="369333"/>
          </a:xfrm>
        </p:spPr>
        <p:txBody>
          <a:bodyPr>
            <a:noAutofit/>
          </a:bodyPr>
          <a:lstStyle/>
          <a:p>
            <a:pPr algn="l"/>
            <a:r>
              <a:rPr lang="en-GB" sz="2400" dirty="0"/>
              <a:t>Figure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75ECB-7559-4CAE-874F-7FC64DCF5DB5}"/>
              </a:ext>
            </a:extLst>
          </p:cNvPr>
          <p:cNvSpPr txBox="1"/>
          <p:nvPr/>
        </p:nvSpPr>
        <p:spPr>
          <a:xfrm>
            <a:off x="6350" y="705871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9B24C-5A8C-49B5-9D9D-D5F80C60E408}"/>
              </a:ext>
            </a:extLst>
          </p:cNvPr>
          <p:cNvSpPr txBox="1"/>
          <p:nvPr/>
        </p:nvSpPr>
        <p:spPr>
          <a:xfrm>
            <a:off x="2916154" y="711622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286432-892B-4873-9854-178173893E5E}"/>
              </a:ext>
            </a:extLst>
          </p:cNvPr>
          <p:cNvSpPr txBox="1"/>
          <p:nvPr/>
        </p:nvSpPr>
        <p:spPr>
          <a:xfrm>
            <a:off x="1063709" y="12489"/>
            <a:ext cx="5787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Tumors grown in Human Immune System mice recapitulates Colorectal cancer Consesus Molecular Subtypes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A10283-6AA9-45AD-9738-5ED6795A5F14}"/>
              </a:ext>
            </a:extLst>
          </p:cNvPr>
          <p:cNvSpPr txBox="1"/>
          <p:nvPr/>
        </p:nvSpPr>
        <p:spPr>
          <a:xfrm>
            <a:off x="251493" y="705871"/>
            <a:ext cx="239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Experimental model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819DA3-780C-4047-B04F-C54B73A78D72}"/>
              </a:ext>
            </a:extLst>
          </p:cNvPr>
          <p:cNvSpPr txBox="1"/>
          <p:nvPr/>
        </p:nvSpPr>
        <p:spPr>
          <a:xfrm>
            <a:off x="0" y="2091253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5D87AA-A631-40BB-88A1-B0C46F16D0A2}"/>
              </a:ext>
            </a:extLst>
          </p:cNvPr>
          <p:cNvSpPr txBox="1"/>
          <p:nvPr/>
        </p:nvSpPr>
        <p:spPr>
          <a:xfrm>
            <a:off x="2898440" y="2068692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36398A-791F-4AC6-AEAC-D88D6F8B9D94}"/>
              </a:ext>
            </a:extLst>
          </p:cNvPr>
          <p:cNvSpPr txBox="1"/>
          <p:nvPr/>
        </p:nvSpPr>
        <p:spPr>
          <a:xfrm>
            <a:off x="3259054" y="705871"/>
            <a:ext cx="294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Tumor</a:t>
            </a:r>
            <a:r>
              <a:rPr lang="en-GB" dirty="0"/>
              <a:t> growth graphs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D84DD9-2D17-4B0A-863E-703517518C53}"/>
              </a:ext>
            </a:extLst>
          </p:cNvPr>
          <p:cNvSpPr txBox="1"/>
          <p:nvPr/>
        </p:nvSpPr>
        <p:spPr>
          <a:xfrm>
            <a:off x="251493" y="2083799"/>
            <a:ext cx="239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IHC of the tumors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75ECBA-7F50-49E5-AC38-4D3E07B5187E}"/>
              </a:ext>
            </a:extLst>
          </p:cNvPr>
          <p:cNvSpPr txBox="1"/>
          <p:nvPr/>
        </p:nvSpPr>
        <p:spPr>
          <a:xfrm>
            <a:off x="3246520" y="2068692"/>
            <a:ext cx="36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Flow cytometry for CD45+ of tumors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7DA0E9-3BB0-42A1-BAAB-FE25DF786DE7}"/>
              </a:ext>
            </a:extLst>
          </p:cNvPr>
          <p:cNvSpPr txBox="1"/>
          <p:nvPr/>
        </p:nvSpPr>
        <p:spPr>
          <a:xfrm>
            <a:off x="171450" y="3539917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B613AD-181F-4252-9E7D-0BAFD542F54F}"/>
              </a:ext>
            </a:extLst>
          </p:cNvPr>
          <p:cNvSpPr txBox="1"/>
          <p:nvPr/>
        </p:nvSpPr>
        <p:spPr>
          <a:xfrm>
            <a:off x="3241340" y="3517356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749BD-6EA6-4EEB-9BCA-F5473EA1D3B1}"/>
              </a:ext>
            </a:extLst>
          </p:cNvPr>
          <p:cNvSpPr txBox="1"/>
          <p:nvPr/>
        </p:nvSpPr>
        <p:spPr>
          <a:xfrm>
            <a:off x="780172" y="7498487"/>
            <a:ext cx="3177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Spleen&lt;plus </a:t>
            </a:r>
            <a:r>
              <a:rPr lang="en-GB" dirty="0" err="1"/>
              <a:t>tumor_no</a:t>
            </a:r>
            <a:r>
              <a:rPr lang="en-GB" dirty="0"/>
              <a:t> WT. Show which lineages are enriched in the </a:t>
            </a:r>
            <a:r>
              <a:rPr lang="en-GB" dirty="0" err="1"/>
              <a:t>tumor</a:t>
            </a:r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F2773-59D1-423B-8A50-B7EF73C18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3" y="3909249"/>
            <a:ext cx="3338606" cy="2339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C97C48-D270-417E-B52D-925B090AE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54" y="3983161"/>
            <a:ext cx="3233151" cy="226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48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61DD-791C-44C4-A50F-A53767C3D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086"/>
            <a:ext cx="1873250" cy="487009"/>
          </a:xfrm>
        </p:spPr>
        <p:txBody>
          <a:bodyPr>
            <a:noAutofit/>
          </a:bodyPr>
          <a:lstStyle/>
          <a:p>
            <a:r>
              <a:rPr lang="en-GB" sz="2800" dirty="0"/>
              <a:t>Figure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75ECB-7559-4CAE-874F-7FC64DCF5DB5}"/>
              </a:ext>
            </a:extLst>
          </p:cNvPr>
          <p:cNvSpPr txBox="1"/>
          <p:nvPr/>
        </p:nvSpPr>
        <p:spPr>
          <a:xfrm>
            <a:off x="6350" y="705871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9B24C-5A8C-49B5-9D9D-D5F80C60E408}"/>
              </a:ext>
            </a:extLst>
          </p:cNvPr>
          <p:cNvSpPr txBox="1"/>
          <p:nvPr/>
        </p:nvSpPr>
        <p:spPr>
          <a:xfrm>
            <a:off x="2916154" y="711622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C7E3C-2109-4C61-B525-0A2074DBD08C}"/>
              </a:ext>
            </a:extLst>
          </p:cNvPr>
          <p:cNvSpPr txBox="1"/>
          <p:nvPr/>
        </p:nvSpPr>
        <p:spPr>
          <a:xfrm>
            <a:off x="263525" y="2107879"/>
            <a:ext cx="265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Tsne</a:t>
            </a:r>
            <a:r>
              <a:rPr lang="en-GB" dirty="0"/>
              <a:t> by tissue or some other graph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286432-892B-4873-9854-178173893E5E}"/>
              </a:ext>
            </a:extLst>
          </p:cNvPr>
          <p:cNvSpPr txBox="1"/>
          <p:nvPr/>
        </p:nvSpPr>
        <p:spPr>
          <a:xfrm>
            <a:off x="1577975" y="52938"/>
            <a:ext cx="510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HIS mice </a:t>
            </a:r>
            <a:r>
              <a:rPr lang="en-GB" dirty="0" err="1"/>
              <a:t>tumors</a:t>
            </a:r>
            <a:r>
              <a:rPr lang="en-GB" dirty="0"/>
              <a:t> resemble human </a:t>
            </a:r>
            <a:r>
              <a:rPr lang="en-GB" dirty="0" err="1"/>
              <a:t>tumors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A10283-6AA9-45AD-9738-5ED6795A5F14}"/>
              </a:ext>
            </a:extLst>
          </p:cNvPr>
          <p:cNvSpPr txBox="1"/>
          <p:nvPr/>
        </p:nvSpPr>
        <p:spPr>
          <a:xfrm>
            <a:off x="263525" y="714976"/>
            <a:ext cx="239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tSNE</a:t>
            </a:r>
            <a:r>
              <a:rPr lang="en-GB" dirty="0"/>
              <a:t> human </a:t>
            </a:r>
            <a:r>
              <a:rPr lang="en-GB" dirty="0" err="1"/>
              <a:t>tumors</a:t>
            </a:r>
            <a:r>
              <a:rPr lang="en-GB" dirty="0"/>
              <a:t>. Maybe compared to normal tissue?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819DA3-780C-4047-B04F-C54B73A78D72}"/>
              </a:ext>
            </a:extLst>
          </p:cNvPr>
          <p:cNvSpPr txBox="1"/>
          <p:nvPr/>
        </p:nvSpPr>
        <p:spPr>
          <a:xfrm>
            <a:off x="0" y="2091253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DD909E-5A82-4BB8-8F42-1DAB3F97C990}"/>
              </a:ext>
            </a:extLst>
          </p:cNvPr>
          <p:cNvSpPr txBox="1"/>
          <p:nvPr/>
        </p:nvSpPr>
        <p:spPr>
          <a:xfrm>
            <a:off x="3127041" y="720269"/>
            <a:ext cx="294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tSNE</a:t>
            </a:r>
            <a:r>
              <a:rPr lang="en-GB" dirty="0"/>
              <a:t> human </a:t>
            </a:r>
            <a:r>
              <a:rPr lang="en-GB" dirty="0" err="1"/>
              <a:t>tumors</a:t>
            </a:r>
            <a:r>
              <a:rPr lang="en-GB" dirty="0"/>
              <a:t> plus mouse </a:t>
            </a:r>
            <a:r>
              <a:rPr lang="en-GB" dirty="0" err="1"/>
              <a:t>tumors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5D87AA-A631-40BB-88A1-B0C46F16D0A2}"/>
              </a:ext>
            </a:extLst>
          </p:cNvPr>
          <p:cNvSpPr txBox="1"/>
          <p:nvPr/>
        </p:nvSpPr>
        <p:spPr>
          <a:xfrm>
            <a:off x="2857834" y="2078039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E59C75-925D-45E0-BE61-BAEF5EA262E3}"/>
              </a:ext>
            </a:extLst>
          </p:cNvPr>
          <p:cNvSpPr txBox="1"/>
          <p:nvPr/>
        </p:nvSpPr>
        <p:spPr>
          <a:xfrm>
            <a:off x="3127041" y="2077969"/>
            <a:ext cx="294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Heatmap average by tissue</a:t>
            </a:r>
          </a:p>
        </p:txBody>
      </p:sp>
    </p:spTree>
    <p:extLst>
      <p:ext uri="{BB962C8B-B14F-4D97-AF65-F5344CB8AC3E}">
        <p14:creationId xmlns:p14="http://schemas.microsoft.com/office/powerpoint/2010/main" val="2925340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0D0025-2BE8-445E-9FE6-C402A9B56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" y="1025735"/>
            <a:ext cx="2748279" cy="207581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774757A-C400-4865-8C4F-DDED0BEFE2B3}"/>
              </a:ext>
            </a:extLst>
          </p:cNvPr>
          <p:cNvSpPr txBox="1">
            <a:spLocks/>
          </p:cNvSpPr>
          <p:nvPr/>
        </p:nvSpPr>
        <p:spPr>
          <a:xfrm>
            <a:off x="0" y="29086"/>
            <a:ext cx="1495425" cy="487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/>
              <a:t>Figure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A74F5-56A7-4AB0-A8A8-9A88045D29D5}"/>
              </a:ext>
            </a:extLst>
          </p:cNvPr>
          <p:cNvSpPr txBox="1"/>
          <p:nvPr/>
        </p:nvSpPr>
        <p:spPr>
          <a:xfrm>
            <a:off x="1577975" y="52938"/>
            <a:ext cx="5102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Tumor</a:t>
            </a:r>
            <a:r>
              <a:rPr lang="en-GB" dirty="0"/>
              <a:t> cell analysis, including the CMS classification from nature genetics approach.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7F5442-819C-4601-8854-AB224A14C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87" y="3611188"/>
            <a:ext cx="2172033" cy="34752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ED622E-1BF6-4B72-A7E3-16BC08703A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888" y="1025735"/>
            <a:ext cx="2381013" cy="196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1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61DD-791C-44C4-A50F-A53767C3D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086"/>
            <a:ext cx="1495425" cy="487009"/>
          </a:xfrm>
        </p:spPr>
        <p:txBody>
          <a:bodyPr>
            <a:noAutofit/>
          </a:bodyPr>
          <a:lstStyle/>
          <a:p>
            <a:r>
              <a:rPr lang="en-GB" sz="2800" dirty="0"/>
              <a:t>Figure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75ECB-7559-4CAE-874F-7FC64DCF5DB5}"/>
              </a:ext>
            </a:extLst>
          </p:cNvPr>
          <p:cNvSpPr txBox="1"/>
          <p:nvPr/>
        </p:nvSpPr>
        <p:spPr>
          <a:xfrm>
            <a:off x="6350" y="705871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9B24C-5A8C-49B5-9D9D-D5F80C60E408}"/>
              </a:ext>
            </a:extLst>
          </p:cNvPr>
          <p:cNvSpPr txBox="1"/>
          <p:nvPr/>
        </p:nvSpPr>
        <p:spPr>
          <a:xfrm>
            <a:off x="3176043" y="610896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8C93C2-8DB9-4F49-B981-CE8ADC0A3278}"/>
              </a:ext>
            </a:extLst>
          </p:cNvPr>
          <p:cNvSpPr txBox="1"/>
          <p:nvPr/>
        </p:nvSpPr>
        <p:spPr>
          <a:xfrm>
            <a:off x="2048393" y="333562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286432-892B-4873-9854-178173893E5E}"/>
              </a:ext>
            </a:extLst>
          </p:cNvPr>
          <p:cNvSpPr txBox="1"/>
          <p:nvPr/>
        </p:nvSpPr>
        <p:spPr>
          <a:xfrm>
            <a:off x="1577975" y="52938"/>
            <a:ext cx="5102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 cell populations enriched in </a:t>
            </a:r>
            <a:r>
              <a:rPr lang="en-GB" dirty="0" err="1"/>
              <a:t>tumor</a:t>
            </a:r>
            <a:r>
              <a:rPr lang="en-GB" dirty="0"/>
              <a:t> mimics patient molecular features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5D87AA-A631-40BB-88A1-B0C46F16D0A2}"/>
              </a:ext>
            </a:extLst>
          </p:cNvPr>
          <p:cNvSpPr txBox="1"/>
          <p:nvPr/>
        </p:nvSpPr>
        <p:spPr>
          <a:xfrm>
            <a:off x="26214" y="3342381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7FD20C-F187-4CE1-870C-CC3BB3F55362}"/>
              </a:ext>
            </a:extLst>
          </p:cNvPr>
          <p:cNvSpPr txBox="1"/>
          <p:nvPr/>
        </p:nvSpPr>
        <p:spPr>
          <a:xfrm>
            <a:off x="775389" y="8509622"/>
            <a:ext cx="4730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 supplementary of division between T, B and T</a:t>
            </a:r>
          </a:p>
          <a:p>
            <a:r>
              <a:rPr lang="en-GB" dirty="0"/>
              <a:t>Description of T cells in </a:t>
            </a:r>
            <a:r>
              <a:rPr lang="en-GB" dirty="0" err="1"/>
              <a:t>tumor</a:t>
            </a:r>
            <a:r>
              <a:rPr lang="en-GB" dirty="0"/>
              <a:t>. CMS1 x CMS4</a:t>
            </a:r>
          </a:p>
          <a:p>
            <a:r>
              <a:rPr lang="en-GB" dirty="0" err="1"/>
              <a:t>Tumor</a:t>
            </a:r>
            <a:r>
              <a:rPr lang="en-GB" dirty="0"/>
              <a:t> x spleen in supplementary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3D41EB-ADD2-4EB4-AD69-52260CA02D00}"/>
              </a:ext>
            </a:extLst>
          </p:cNvPr>
          <p:cNvSpPr txBox="1"/>
          <p:nvPr/>
        </p:nvSpPr>
        <p:spPr>
          <a:xfrm>
            <a:off x="1170322" y="7078506"/>
            <a:ext cx="4451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Re-analyse flow cytometry  Tregs - supplementary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70E28-E07C-4051-B16E-731738EB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84" y="980228"/>
            <a:ext cx="3375297" cy="23637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E82B17-2285-4935-A24D-C08508273D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610896"/>
            <a:ext cx="1642145" cy="27917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7DACFB-71F4-42EE-95DF-2E3D223DC3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3" r="19325"/>
          <a:stretch/>
        </p:blipFill>
        <p:spPr>
          <a:xfrm>
            <a:off x="2214669" y="3578952"/>
            <a:ext cx="1759833" cy="25652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971928-43D0-418D-AFDB-B8851563B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3624898"/>
            <a:ext cx="1642145" cy="270188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F847450-BB60-4ED7-992F-3E165CA52765}"/>
              </a:ext>
            </a:extLst>
          </p:cNvPr>
          <p:cNvSpPr txBox="1"/>
          <p:nvPr/>
        </p:nvSpPr>
        <p:spPr>
          <a:xfrm>
            <a:off x="4853850" y="624534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D29982D-EBDD-459E-86B0-312EA9D379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29" y="699268"/>
            <a:ext cx="1530727" cy="170273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685B641-C3FB-40B0-AD5D-2EC7B81A11D7}"/>
              </a:ext>
            </a:extLst>
          </p:cNvPr>
          <p:cNvSpPr txBox="1"/>
          <p:nvPr/>
        </p:nvSpPr>
        <p:spPr>
          <a:xfrm>
            <a:off x="3907172" y="3356586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BE071D-CAB4-45CF-86E4-FFBCD5E5E4D7}"/>
              </a:ext>
            </a:extLst>
          </p:cNvPr>
          <p:cNvSpPr txBox="1"/>
          <p:nvPr/>
        </p:nvSpPr>
        <p:spPr>
          <a:xfrm>
            <a:off x="4179408" y="4659411"/>
            <a:ext cx="265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 cells from CMS1 and CMS4 </a:t>
            </a:r>
            <a:r>
              <a:rPr lang="en-GB" dirty="0" err="1"/>
              <a:t>nat</a:t>
            </a:r>
            <a:r>
              <a:rPr lang="en-GB" dirty="0"/>
              <a:t> genetics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D16755-33A2-4F72-9ECB-0654568E66A1}"/>
              </a:ext>
            </a:extLst>
          </p:cNvPr>
          <p:cNvSpPr txBox="1"/>
          <p:nvPr/>
        </p:nvSpPr>
        <p:spPr>
          <a:xfrm>
            <a:off x="3957637" y="4697856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986130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61DD-791C-44C4-A50F-A53767C3D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086"/>
            <a:ext cx="1577975" cy="487009"/>
          </a:xfrm>
        </p:spPr>
        <p:txBody>
          <a:bodyPr>
            <a:noAutofit/>
          </a:bodyPr>
          <a:lstStyle/>
          <a:p>
            <a:r>
              <a:rPr lang="en-GB" sz="2800" dirty="0"/>
              <a:t>Figure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75ECB-7559-4CAE-874F-7FC64DCF5DB5}"/>
              </a:ext>
            </a:extLst>
          </p:cNvPr>
          <p:cNvSpPr txBox="1"/>
          <p:nvPr/>
        </p:nvSpPr>
        <p:spPr>
          <a:xfrm>
            <a:off x="-23113" y="299572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9B24C-5A8C-49B5-9D9D-D5F80C60E408}"/>
              </a:ext>
            </a:extLst>
          </p:cNvPr>
          <p:cNvSpPr txBox="1"/>
          <p:nvPr/>
        </p:nvSpPr>
        <p:spPr>
          <a:xfrm>
            <a:off x="2781358" y="217453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286432-892B-4873-9854-178173893E5E}"/>
              </a:ext>
            </a:extLst>
          </p:cNvPr>
          <p:cNvSpPr txBox="1"/>
          <p:nvPr/>
        </p:nvSpPr>
        <p:spPr>
          <a:xfrm>
            <a:off x="1577975" y="52938"/>
            <a:ext cx="528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Myeloid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819DA3-780C-4047-B04F-C54B73A78D72}"/>
              </a:ext>
            </a:extLst>
          </p:cNvPr>
          <p:cNvSpPr txBox="1"/>
          <p:nvPr/>
        </p:nvSpPr>
        <p:spPr>
          <a:xfrm>
            <a:off x="4371198" y="21229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5D87AA-A631-40BB-88A1-B0C46F16D0A2}"/>
              </a:ext>
            </a:extLst>
          </p:cNvPr>
          <p:cNvSpPr txBox="1"/>
          <p:nvPr/>
        </p:nvSpPr>
        <p:spPr>
          <a:xfrm>
            <a:off x="2739563" y="306298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E59C75-925D-45E0-BE61-BAEF5EA262E3}"/>
              </a:ext>
            </a:extLst>
          </p:cNvPr>
          <p:cNvSpPr txBox="1"/>
          <p:nvPr/>
        </p:nvSpPr>
        <p:spPr>
          <a:xfrm>
            <a:off x="4939608" y="3405788"/>
            <a:ext cx="1795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pDCs</a:t>
            </a:r>
            <a:r>
              <a:rPr lang="en-GB" dirty="0"/>
              <a:t> and DCs </a:t>
            </a:r>
            <a:r>
              <a:rPr lang="en-GB" dirty="0" err="1"/>
              <a:t>subclustering</a:t>
            </a:r>
            <a:r>
              <a:rPr lang="en-GB" dirty="0"/>
              <a:t> nature genetics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30008C-3BCD-4191-B681-216B3968FD2B}"/>
              </a:ext>
            </a:extLst>
          </p:cNvPr>
          <p:cNvSpPr txBox="1"/>
          <p:nvPr/>
        </p:nvSpPr>
        <p:spPr>
          <a:xfrm>
            <a:off x="848991" y="8758117"/>
            <a:ext cx="5240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Tumor</a:t>
            </a:r>
            <a:r>
              <a:rPr lang="en-GB" dirty="0"/>
              <a:t> x spleen in supplementary</a:t>
            </a:r>
          </a:p>
          <a:p>
            <a:r>
              <a:rPr lang="en-GB" dirty="0"/>
              <a:t>B cells in supplementary.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F1056-388B-4EB7-A4E4-FF39B8CFA431}"/>
              </a:ext>
            </a:extLst>
          </p:cNvPr>
          <p:cNvSpPr txBox="1"/>
          <p:nvPr/>
        </p:nvSpPr>
        <p:spPr>
          <a:xfrm>
            <a:off x="-3428" y="3110421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E5A78C-F8B1-4244-BEAF-98991E1158DC}"/>
              </a:ext>
            </a:extLst>
          </p:cNvPr>
          <p:cNvSpPr txBox="1"/>
          <p:nvPr/>
        </p:nvSpPr>
        <p:spPr>
          <a:xfrm>
            <a:off x="4907614" y="312964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748EB5-DBE0-48C9-B6E9-B14A57333709}"/>
              </a:ext>
            </a:extLst>
          </p:cNvPr>
          <p:cNvSpPr txBox="1"/>
          <p:nvPr/>
        </p:nvSpPr>
        <p:spPr>
          <a:xfrm>
            <a:off x="4797522" y="4879115"/>
            <a:ext cx="2652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pDCs</a:t>
            </a:r>
            <a:r>
              <a:rPr lang="en-GB" dirty="0"/>
              <a:t> and DCs CMS association in nature genetics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07DB55-A0F2-4B7F-9D00-08E87A5C6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4" y="740990"/>
            <a:ext cx="2860613" cy="20032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81C731-6561-497F-83EF-E726A278DC1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864" y="512849"/>
            <a:ext cx="1587917" cy="15879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5A5B11-050C-4F4A-9657-0E8586E1E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884" y="341030"/>
            <a:ext cx="2102398" cy="28031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A683525-AF14-4130-BDB8-91A1A982BA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1" r="18850"/>
          <a:stretch/>
        </p:blipFill>
        <p:spPr>
          <a:xfrm>
            <a:off x="2953545" y="3186200"/>
            <a:ext cx="1795333" cy="30617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25EC4A7-8B16-4375-A456-ACCED4D483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" t="8257" r="11202"/>
          <a:stretch/>
        </p:blipFill>
        <p:spPr>
          <a:xfrm>
            <a:off x="247390" y="3194702"/>
            <a:ext cx="2472893" cy="23864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1ED7FC3-961C-4F8F-BDB7-A24DC051C567}"/>
              </a:ext>
            </a:extLst>
          </p:cNvPr>
          <p:cNvSpPr txBox="1"/>
          <p:nvPr/>
        </p:nvSpPr>
        <p:spPr>
          <a:xfrm>
            <a:off x="4907614" y="4503712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2067B1-E542-4CE7-A35F-A86A2A0996CA}"/>
              </a:ext>
            </a:extLst>
          </p:cNvPr>
          <p:cNvSpPr txBox="1"/>
          <p:nvPr/>
        </p:nvSpPr>
        <p:spPr>
          <a:xfrm>
            <a:off x="825009" y="7823694"/>
            <a:ext cx="4451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Re-analyse flow cytometry  </a:t>
            </a:r>
            <a:r>
              <a:rPr lang="en-GB" dirty="0" err="1"/>
              <a:t>pDCs</a:t>
            </a:r>
            <a:r>
              <a:rPr lang="en-GB" dirty="0"/>
              <a:t> - supplementary</a:t>
            </a:r>
          </a:p>
        </p:txBody>
      </p:sp>
    </p:spTree>
    <p:extLst>
      <p:ext uri="{BB962C8B-B14F-4D97-AF65-F5344CB8AC3E}">
        <p14:creationId xmlns:p14="http://schemas.microsoft.com/office/powerpoint/2010/main" val="73456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61DD-791C-44C4-A50F-A53767C3D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086"/>
            <a:ext cx="1577975" cy="487009"/>
          </a:xfrm>
        </p:spPr>
        <p:txBody>
          <a:bodyPr>
            <a:noAutofit/>
          </a:bodyPr>
          <a:lstStyle/>
          <a:p>
            <a:r>
              <a:rPr lang="en-GB" sz="2800" dirty="0"/>
              <a:t>Figure 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75ECB-7559-4CAE-874F-7FC64DCF5DB5}"/>
              </a:ext>
            </a:extLst>
          </p:cNvPr>
          <p:cNvSpPr txBox="1"/>
          <p:nvPr/>
        </p:nvSpPr>
        <p:spPr>
          <a:xfrm>
            <a:off x="0" y="516095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9B24C-5A8C-49B5-9D9D-D5F80C60E408}"/>
              </a:ext>
            </a:extLst>
          </p:cNvPr>
          <p:cNvSpPr txBox="1"/>
          <p:nvPr/>
        </p:nvSpPr>
        <p:spPr>
          <a:xfrm>
            <a:off x="2940866" y="516095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286432-892B-4873-9854-178173893E5E}"/>
              </a:ext>
            </a:extLst>
          </p:cNvPr>
          <p:cNvSpPr txBox="1"/>
          <p:nvPr/>
        </p:nvSpPr>
        <p:spPr>
          <a:xfrm>
            <a:off x="1577975" y="52938"/>
            <a:ext cx="528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CellPhoneDB</a:t>
            </a:r>
            <a:r>
              <a:rPr lang="en-GB" dirty="0"/>
              <a:t> analysis CMS1 vs CMS4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819DA3-780C-4047-B04F-C54B73A78D72}"/>
              </a:ext>
            </a:extLst>
          </p:cNvPr>
          <p:cNvSpPr txBox="1"/>
          <p:nvPr/>
        </p:nvSpPr>
        <p:spPr>
          <a:xfrm>
            <a:off x="0" y="3247030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CD5B06-CD1D-490D-BD4D-0B386F841053}"/>
              </a:ext>
            </a:extLst>
          </p:cNvPr>
          <p:cNvSpPr txBox="1"/>
          <p:nvPr/>
        </p:nvSpPr>
        <p:spPr>
          <a:xfrm>
            <a:off x="198102" y="516095"/>
            <a:ext cx="17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Heatmap CMS1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57D945-B510-4D09-A586-501DD3114873}"/>
              </a:ext>
            </a:extLst>
          </p:cNvPr>
          <p:cNvSpPr txBox="1"/>
          <p:nvPr/>
        </p:nvSpPr>
        <p:spPr>
          <a:xfrm>
            <a:off x="3248774" y="516095"/>
            <a:ext cx="17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Heatmap CMS4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9653A5-9B45-4FA7-8440-78CC940B4091}"/>
              </a:ext>
            </a:extLst>
          </p:cNvPr>
          <p:cNvSpPr txBox="1"/>
          <p:nvPr/>
        </p:nvSpPr>
        <p:spPr>
          <a:xfrm>
            <a:off x="207900" y="3247030"/>
            <a:ext cx="3040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CherryPicked</a:t>
            </a:r>
            <a:r>
              <a:rPr lang="en-GB" dirty="0"/>
              <a:t> Interactions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66A0AD-94FE-466B-B2AD-8869207298C9}"/>
              </a:ext>
            </a:extLst>
          </p:cNvPr>
          <p:cNvSpPr txBox="1"/>
          <p:nvPr/>
        </p:nvSpPr>
        <p:spPr>
          <a:xfrm>
            <a:off x="3112316" y="3220872"/>
            <a:ext cx="3040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Interactions in bulk </a:t>
            </a:r>
            <a:r>
              <a:rPr lang="en-GB" dirty="0" err="1"/>
              <a:t>rnaseq</a:t>
            </a:r>
            <a:endParaRPr lang="en-GB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1021C0-091A-47DC-AC9C-C4DEC2B46604}"/>
              </a:ext>
            </a:extLst>
          </p:cNvPr>
          <p:cNvSpPr txBox="1"/>
          <p:nvPr/>
        </p:nvSpPr>
        <p:spPr>
          <a:xfrm>
            <a:off x="2786476" y="3220872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F86D3A-5987-47D7-928C-E4E7F3035E9F}"/>
              </a:ext>
            </a:extLst>
          </p:cNvPr>
          <p:cNvSpPr txBox="1"/>
          <p:nvPr/>
        </p:nvSpPr>
        <p:spPr>
          <a:xfrm>
            <a:off x="403897" y="5740983"/>
            <a:ext cx="3040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Interactions in </a:t>
            </a:r>
            <a:r>
              <a:rPr lang="en-GB" dirty="0" err="1"/>
              <a:t>kapplan</a:t>
            </a:r>
            <a:r>
              <a:rPr lang="en-GB" dirty="0"/>
              <a:t> </a:t>
            </a:r>
            <a:r>
              <a:rPr lang="en-GB" dirty="0" err="1"/>
              <a:t>meyer</a:t>
            </a:r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3F4FFD-169D-464B-BB6E-DA350DF80AC7}"/>
              </a:ext>
            </a:extLst>
          </p:cNvPr>
          <p:cNvSpPr txBox="1"/>
          <p:nvPr/>
        </p:nvSpPr>
        <p:spPr>
          <a:xfrm>
            <a:off x="78057" y="5740983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 </a:t>
            </a:r>
          </a:p>
        </p:txBody>
      </p:sp>
    </p:spTree>
    <p:extLst>
      <p:ext uri="{BB962C8B-B14F-4D97-AF65-F5344CB8AC3E}">
        <p14:creationId xmlns:p14="http://schemas.microsoft.com/office/powerpoint/2010/main" val="1153904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09A400-92F5-44A0-BCF1-40ABDC9E85E2}"/>
              </a:ext>
            </a:extLst>
          </p:cNvPr>
          <p:cNvSpPr txBox="1">
            <a:spLocks/>
          </p:cNvSpPr>
          <p:nvPr/>
        </p:nvSpPr>
        <p:spPr>
          <a:xfrm>
            <a:off x="0" y="29086"/>
            <a:ext cx="1495425" cy="487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/>
              <a:t>S1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6D23E-E8F6-4B6F-BBC2-471B9F70AF6C}"/>
              </a:ext>
            </a:extLst>
          </p:cNvPr>
          <p:cNvSpPr txBox="1"/>
          <p:nvPr/>
        </p:nvSpPr>
        <p:spPr>
          <a:xfrm>
            <a:off x="1577975" y="52938"/>
            <a:ext cx="5102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 cell populations enriched in </a:t>
            </a:r>
            <a:r>
              <a:rPr lang="en-GB" dirty="0" err="1"/>
              <a:t>tumor</a:t>
            </a:r>
            <a:r>
              <a:rPr lang="en-GB" dirty="0"/>
              <a:t> mimics patient molecular features</a:t>
            </a:r>
          </a:p>
        </p:txBody>
      </p:sp>
    </p:spTree>
    <p:extLst>
      <p:ext uri="{BB962C8B-B14F-4D97-AF65-F5344CB8AC3E}">
        <p14:creationId xmlns:p14="http://schemas.microsoft.com/office/powerpoint/2010/main" val="3088323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61DD-791C-44C4-A50F-A53767C3D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715" y="59074"/>
            <a:ext cx="1368808" cy="487009"/>
          </a:xfrm>
        </p:spPr>
        <p:txBody>
          <a:bodyPr>
            <a:noAutofit/>
          </a:bodyPr>
          <a:lstStyle/>
          <a:p>
            <a:pPr algn="l"/>
            <a:r>
              <a:rPr lang="en-GB" sz="2800" dirty="0"/>
              <a:t>Figure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75ECB-7559-4CAE-874F-7FC64DCF5DB5}"/>
              </a:ext>
            </a:extLst>
          </p:cNvPr>
          <p:cNvSpPr txBox="1"/>
          <p:nvPr/>
        </p:nvSpPr>
        <p:spPr>
          <a:xfrm>
            <a:off x="266700" y="622300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9B24C-5A8C-49B5-9D9D-D5F80C60E408}"/>
              </a:ext>
            </a:extLst>
          </p:cNvPr>
          <p:cNvSpPr txBox="1"/>
          <p:nvPr/>
        </p:nvSpPr>
        <p:spPr>
          <a:xfrm>
            <a:off x="3429000" y="622300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81F51-B727-405E-8F9C-3195794DEFF6}"/>
              </a:ext>
            </a:extLst>
          </p:cNvPr>
          <p:cNvSpPr txBox="1"/>
          <p:nvPr/>
        </p:nvSpPr>
        <p:spPr>
          <a:xfrm>
            <a:off x="3546475" y="4159766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8C93C2-8DB9-4F49-B981-CE8ADC0A3278}"/>
              </a:ext>
            </a:extLst>
          </p:cNvPr>
          <p:cNvSpPr txBox="1"/>
          <p:nvPr/>
        </p:nvSpPr>
        <p:spPr>
          <a:xfrm>
            <a:off x="191135" y="3313192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7B3FC7-CA5E-48C7-B915-46EC9A72FC06}"/>
              </a:ext>
            </a:extLst>
          </p:cNvPr>
          <p:cNvSpPr txBox="1"/>
          <p:nvPr/>
        </p:nvSpPr>
        <p:spPr>
          <a:xfrm>
            <a:off x="200025" y="6045792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92F93E-D1BF-4C6A-B9BF-2F2D53CEFFB9}"/>
              </a:ext>
            </a:extLst>
          </p:cNvPr>
          <p:cNvSpPr txBox="1"/>
          <p:nvPr/>
        </p:nvSpPr>
        <p:spPr>
          <a:xfrm>
            <a:off x="3887180" y="7045522"/>
            <a:ext cx="2867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Microscopy of myofibroblasts vs fibroblasts in HIS mice </a:t>
            </a:r>
            <a:r>
              <a:rPr lang="en-GB" dirty="0" err="1">
                <a:solidFill>
                  <a:srgbClr val="FF0000"/>
                </a:solidFill>
              </a:rPr>
              <a:t>tumors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4F95AC-2113-41A7-B7F3-8BF23DB0F5F1}"/>
              </a:ext>
            </a:extLst>
          </p:cNvPr>
          <p:cNvSpPr txBox="1"/>
          <p:nvPr/>
        </p:nvSpPr>
        <p:spPr>
          <a:xfrm>
            <a:off x="3533775" y="599439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ABBF8C-420F-4343-8D17-1B327D59D9FC}"/>
              </a:ext>
            </a:extLst>
          </p:cNvPr>
          <p:cNvSpPr txBox="1"/>
          <p:nvPr/>
        </p:nvSpPr>
        <p:spPr>
          <a:xfrm>
            <a:off x="1371917" y="84725"/>
            <a:ext cx="479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Description of mesenchymal mouse fraction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3383E3F-D798-4914-BF11-0FD198867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08"/>
          <a:stretch/>
        </p:blipFill>
        <p:spPr>
          <a:xfrm>
            <a:off x="438150" y="1036000"/>
            <a:ext cx="2867025" cy="23100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8EF5B90-DD62-4920-8104-7A5AF2C67D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"/>
          <a:stretch/>
        </p:blipFill>
        <p:spPr>
          <a:xfrm>
            <a:off x="3890039" y="587202"/>
            <a:ext cx="2113414" cy="32955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19B7350-4785-49EE-A73C-8CEA3C956B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8" r="15246" b="23005"/>
          <a:stretch/>
        </p:blipFill>
        <p:spPr>
          <a:xfrm>
            <a:off x="438150" y="3632051"/>
            <a:ext cx="1375656" cy="11117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A8FBBFB-91F7-420F-8CA6-B2D60F0A40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3" r="22201" b="17087"/>
          <a:stretch/>
        </p:blipFill>
        <p:spPr>
          <a:xfrm>
            <a:off x="1711009" y="3598050"/>
            <a:ext cx="1294130" cy="119722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FE67F11-C19D-4D70-AE4C-1923012B1C7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3" r="19040" b="19534"/>
          <a:stretch/>
        </p:blipFill>
        <p:spPr>
          <a:xfrm>
            <a:off x="343672" y="4743818"/>
            <a:ext cx="1367337" cy="116187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E2FBED-57AA-408D-87A6-878E3114327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0" r="15730" b="19534"/>
          <a:stretch/>
        </p:blipFill>
        <p:spPr>
          <a:xfrm>
            <a:off x="1791265" y="4751232"/>
            <a:ext cx="1295400" cy="1161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7DB863-FA11-47E7-94F0-CBF2DE0C17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49"/>
          <a:stretch/>
        </p:blipFill>
        <p:spPr>
          <a:xfrm>
            <a:off x="3887180" y="3923730"/>
            <a:ext cx="2881205" cy="23938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18D88F4-428A-4E99-BC65-6463156821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38" y="6149044"/>
            <a:ext cx="1701914" cy="306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18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15149</TotalTime>
  <Words>817</Words>
  <Application>Microsoft Office PowerPoint</Application>
  <PresentationFormat>A4 (210 x 297 mm)</PresentationFormat>
  <Paragraphs>181</Paragraphs>
  <Slides>11</Slides>
  <Notes>7</Notes>
  <HiddenSlides>3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Figure 1</vt:lpstr>
      <vt:lpstr>Figure 2</vt:lpstr>
      <vt:lpstr>Figure 3</vt:lpstr>
      <vt:lpstr>PowerPoint-presentatie</vt:lpstr>
      <vt:lpstr>Figure 5</vt:lpstr>
      <vt:lpstr>Figure 6</vt:lpstr>
      <vt:lpstr>Figure 7</vt:lpstr>
      <vt:lpstr>PowerPoint-presentatie</vt:lpstr>
      <vt:lpstr>Figure 3</vt:lpstr>
      <vt:lpstr>Figure 5</vt:lpstr>
      <vt:lpstr>Figure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1</dc:title>
  <dc:creator>Felipe Augusto</dc:creator>
  <cp:lastModifiedBy>Saris, J. (Job)</cp:lastModifiedBy>
  <cp:revision>99</cp:revision>
  <dcterms:created xsi:type="dcterms:W3CDTF">2020-03-23T08:40:37Z</dcterms:created>
  <dcterms:modified xsi:type="dcterms:W3CDTF">2021-04-26T12:36:43Z</dcterms:modified>
</cp:coreProperties>
</file>